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1" r:id="rId4"/>
    <p:sldId id="262" r:id="rId5"/>
    <p:sldId id="258" r:id="rId6"/>
    <p:sldId id="259" r:id="rId7"/>
    <p:sldId id="260" r:id="rId8"/>
  </p:sldIdLst>
  <p:sldSz cx="18288000" cy="10287000"/>
  <p:notesSz cx="6858000" cy="9144000"/>
  <p:embeddedFontLst>
    <p:embeddedFont>
      <p:font typeface="맑은 고딕" panose="020B0503020000020004" pitchFamily="50" charset="-127"/>
      <p:regular r:id="rId10"/>
      <p:bold r:id="rId11"/>
    </p:embeddedFont>
    <p:embeddedFont>
      <p:font typeface="이사만루체 Bold" panose="00000800000000000000" pitchFamily="2" charset="-127"/>
      <p:bold r:id="rId12"/>
    </p:embeddedFont>
    <p:embeddedFont>
      <p:font typeface="이사만루체 Medium" panose="00000600000000000000" pitchFamily="2" charset="-127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D8E8"/>
    <a:srgbClr val="F6F6F6"/>
    <a:srgbClr val="004AAD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81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CB2A9E-AB76-4BBC-B643-63A6520F13FF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5CFADD-6BE5-4E71-A51D-A941829E9B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196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5461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5CFADD-6BE5-4E71-A51D-A941829E9B8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7503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63822" y="1104975"/>
            <a:ext cx="1160356" cy="1526784"/>
          </a:xfrm>
          <a:custGeom>
            <a:avLst/>
            <a:gdLst/>
            <a:ahLst/>
            <a:cxnLst/>
            <a:rect l="l" t="t" r="r" b="b"/>
            <a:pathLst>
              <a:path w="1558712" h="2050937">
                <a:moveTo>
                  <a:pt x="0" y="0"/>
                </a:moveTo>
                <a:lnTo>
                  <a:pt x="1558712" y="0"/>
                </a:lnTo>
                <a:lnTo>
                  <a:pt x="1558712" y="2050936"/>
                </a:lnTo>
                <a:lnTo>
                  <a:pt x="0" y="20509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algn="ctr"/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3692842"/>
            <a:ext cx="16230600" cy="3321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en-US" altLang="ko-KR" sz="9337" spc="326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DP – </a:t>
            </a:r>
            <a:r>
              <a:rPr lang="ko-KR" altLang="en-US" sz="9337" spc="326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동전 </a:t>
            </a:r>
            <a:r>
              <a:rPr lang="en-US" altLang="ko-KR" sz="9337" spc="326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2</a:t>
            </a:r>
            <a:endParaRPr lang="en-US" altLang="ko-KR" sz="3000" spc="326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  <a:p>
            <a:pPr algn="ctr">
              <a:lnSpc>
                <a:spcPct val="200000"/>
              </a:lnSpc>
            </a:pPr>
            <a:r>
              <a:rPr lang="en-US" altLang="ko-KR" sz="7000" spc="326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BOJ 2294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8415003" y="3162300"/>
            <a:ext cx="1457994" cy="0"/>
          </a:xfrm>
          <a:prstGeom prst="line">
            <a:avLst/>
          </a:prstGeom>
          <a:ln w="952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43400" y="876300"/>
            <a:ext cx="9372348" cy="107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 err="1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점화식</a:t>
            </a: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 도출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1F41A83-4DD4-003C-CB3E-FF34B2BEAB5C}"/>
              </a:ext>
            </a:extLst>
          </p:cNvPr>
          <p:cNvCxnSpPr>
            <a:cxnSpLocks/>
          </p:cNvCxnSpPr>
          <p:nvPr/>
        </p:nvCxnSpPr>
        <p:spPr>
          <a:xfrm flipV="1">
            <a:off x="1866766" y="3390900"/>
            <a:ext cx="876434" cy="762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ADE03B4-F352-4D70-E02C-12C065D49CE2}"/>
              </a:ext>
            </a:extLst>
          </p:cNvPr>
          <p:cNvSpPr txBox="1"/>
          <p:nvPr/>
        </p:nvSpPr>
        <p:spPr>
          <a:xfrm>
            <a:off x="9829800" y="2446500"/>
            <a:ext cx="64962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N = </a:t>
            </a:r>
            <a:r>
              <a:rPr lang="ko-KR" altLang="en-US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동전 개수</a:t>
            </a:r>
            <a:r>
              <a:rPr lang="en-US" altLang="ko-KR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   K = </a:t>
            </a:r>
            <a:r>
              <a:rPr lang="ko-KR" altLang="en-US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만들고자 하는 금액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5397CC-C7D6-F6B9-170E-CD6725E87795}"/>
              </a:ext>
            </a:extLst>
          </p:cNvPr>
          <p:cNvSpPr txBox="1"/>
          <p:nvPr/>
        </p:nvSpPr>
        <p:spPr>
          <a:xfrm>
            <a:off x="381000" y="4402268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Coin[0] 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383129C0-A3DE-A069-FF36-32D93D2B5C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736553"/>
              </p:ext>
            </p:extLst>
          </p:nvPr>
        </p:nvGraphicFramePr>
        <p:xfrm>
          <a:off x="1866766" y="3390900"/>
          <a:ext cx="14325616" cy="3634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5351">
                  <a:extLst>
                    <a:ext uri="{9D8B030D-6E8A-4147-A177-3AD203B41FA5}">
                      <a16:colId xmlns:a16="http://schemas.microsoft.com/office/drawing/2014/main" val="2230496739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2054798453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085502018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2959158874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55086202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086056731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824545017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473343835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994324738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67769251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2674080422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017750150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811910775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283712085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034512630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949084064"/>
                    </a:ext>
                  </a:extLst>
                </a:gridCol>
              </a:tblGrid>
              <a:tr h="64770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N = 3     </a:t>
                      </a:r>
                    </a:p>
                    <a:p>
                      <a:pPr algn="r" latinLnBrk="1"/>
                      <a:endParaRPr lang="en-US" altLang="ko-KR" sz="1500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  <a:p>
                      <a:pPr algn="r" latinLnBrk="1"/>
                      <a:r>
                        <a:rPr lang="en-US" altLang="ko-KR" sz="1500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K = 15</a:t>
                      </a:r>
                      <a:endParaRPr lang="ko-KR" altLang="en-US" sz="1500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6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7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8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9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10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340165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="1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 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6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7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8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9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10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1222239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="1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="1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8700214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="1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12</a:t>
                      </a:r>
                      <a:endParaRPr lang="ko-KR" altLang="en-US" sz="2100" b="1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55746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AF9EAF9-1E4B-658A-D9FD-A14DF13EEFA1}"/>
              </a:ext>
            </a:extLst>
          </p:cNvPr>
          <p:cNvSpPr txBox="1"/>
          <p:nvPr/>
        </p:nvSpPr>
        <p:spPr>
          <a:xfrm>
            <a:off x="381000" y="5382484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Coin[1]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61CEFA-4909-972C-180E-E0FAF448E40C}"/>
              </a:ext>
            </a:extLst>
          </p:cNvPr>
          <p:cNvSpPr txBox="1"/>
          <p:nvPr/>
        </p:nvSpPr>
        <p:spPr>
          <a:xfrm>
            <a:off x="381000" y="6362700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Coin[2]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43400" y="876300"/>
            <a:ext cx="9372348" cy="107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 err="1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점화식</a:t>
            </a: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 도출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1F41A83-4DD4-003C-CB3E-FF34B2BEAB5C}"/>
              </a:ext>
            </a:extLst>
          </p:cNvPr>
          <p:cNvCxnSpPr>
            <a:cxnSpLocks/>
          </p:cNvCxnSpPr>
          <p:nvPr/>
        </p:nvCxnSpPr>
        <p:spPr>
          <a:xfrm flipV="1">
            <a:off x="1866766" y="3390900"/>
            <a:ext cx="876434" cy="762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ADE03B4-F352-4D70-E02C-12C065D49CE2}"/>
              </a:ext>
            </a:extLst>
          </p:cNvPr>
          <p:cNvSpPr txBox="1"/>
          <p:nvPr/>
        </p:nvSpPr>
        <p:spPr>
          <a:xfrm>
            <a:off x="9829800" y="2446500"/>
            <a:ext cx="64962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N = </a:t>
            </a:r>
            <a:r>
              <a:rPr lang="ko-KR" altLang="en-US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동전 개수</a:t>
            </a:r>
            <a:r>
              <a:rPr lang="en-US" altLang="ko-KR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   K = </a:t>
            </a:r>
            <a:r>
              <a:rPr lang="ko-KR" altLang="en-US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만들고자 하는 금액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5397CC-C7D6-F6B9-170E-CD6725E87795}"/>
              </a:ext>
            </a:extLst>
          </p:cNvPr>
          <p:cNvSpPr txBox="1"/>
          <p:nvPr/>
        </p:nvSpPr>
        <p:spPr>
          <a:xfrm>
            <a:off x="381000" y="4402268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Coin[0] 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C1C5F5-573A-0E53-5CDB-7D8722D725D1}"/>
              </a:ext>
            </a:extLst>
          </p:cNvPr>
          <p:cNvSpPr txBox="1"/>
          <p:nvPr/>
        </p:nvSpPr>
        <p:spPr>
          <a:xfrm>
            <a:off x="381000" y="5382484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Coin[1]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12E50145-DE7D-DA2F-C921-6E5B3EA233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600557"/>
              </p:ext>
            </p:extLst>
          </p:nvPr>
        </p:nvGraphicFramePr>
        <p:xfrm>
          <a:off x="1866766" y="3390900"/>
          <a:ext cx="14325616" cy="3634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5351">
                  <a:extLst>
                    <a:ext uri="{9D8B030D-6E8A-4147-A177-3AD203B41FA5}">
                      <a16:colId xmlns:a16="http://schemas.microsoft.com/office/drawing/2014/main" val="2230496739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2054798453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085502018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2959158874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55086202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086056731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824545017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473343835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994324738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67769251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2674080422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017750150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811910775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283712085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034512630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949084064"/>
                    </a:ext>
                  </a:extLst>
                </a:gridCol>
              </a:tblGrid>
              <a:tr h="64770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N = 3     </a:t>
                      </a:r>
                    </a:p>
                    <a:p>
                      <a:pPr algn="r" latinLnBrk="1"/>
                      <a:endParaRPr lang="en-US" altLang="ko-KR" sz="1500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  <a:p>
                      <a:pPr algn="r" latinLnBrk="1"/>
                      <a:r>
                        <a:rPr lang="en-US" altLang="ko-KR" sz="1500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K = 15</a:t>
                      </a:r>
                      <a:endParaRPr lang="ko-KR" altLang="en-US" sz="1500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6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7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8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9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10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340165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="1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 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6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7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8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9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10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1222239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="1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="1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6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8700214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="1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12</a:t>
                      </a:r>
                      <a:endParaRPr lang="ko-KR" altLang="en-US" sz="2100" b="1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55746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C17F695-22AB-1CEE-B98B-50A1A670C81C}"/>
              </a:ext>
            </a:extLst>
          </p:cNvPr>
          <p:cNvSpPr txBox="1"/>
          <p:nvPr/>
        </p:nvSpPr>
        <p:spPr>
          <a:xfrm>
            <a:off x="381000" y="6362700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Coin[2]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3773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43400" y="876300"/>
            <a:ext cx="9372348" cy="1075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86"/>
              </a:lnSpc>
            </a:pPr>
            <a:r>
              <a:rPr lang="ko-KR" altLang="en-US" sz="6204" spc="217" dirty="0" err="1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점화식</a:t>
            </a:r>
            <a:r>
              <a:rPr lang="ko-KR" altLang="en-US" sz="6204" spc="217" dirty="0">
                <a:solidFill>
                  <a:srgbClr val="004AAD"/>
                </a:solidFill>
                <a:latin typeface="이사만루체 Bold" panose="00000800000000000000" pitchFamily="2" charset="-127"/>
                <a:ea typeface="이사만루체 Bold" panose="00000800000000000000" pitchFamily="2" charset="-127"/>
              </a:rPr>
              <a:t> 도출 과정</a:t>
            </a:r>
            <a:endParaRPr lang="en-US" sz="6204" spc="217" dirty="0">
              <a:solidFill>
                <a:srgbClr val="004AAD"/>
              </a:solidFill>
              <a:latin typeface="이사만루체 Bold" panose="00000800000000000000" pitchFamily="2" charset="-127"/>
              <a:ea typeface="이사만루체 Bold" panose="00000800000000000000" pitchFamily="2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F5542C6-33EA-0317-49C7-4DFD9A2BCF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4560825"/>
              </p:ext>
            </p:extLst>
          </p:nvPr>
        </p:nvGraphicFramePr>
        <p:xfrm>
          <a:off x="1866766" y="3390900"/>
          <a:ext cx="14325616" cy="3634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5351">
                  <a:extLst>
                    <a:ext uri="{9D8B030D-6E8A-4147-A177-3AD203B41FA5}">
                      <a16:colId xmlns:a16="http://schemas.microsoft.com/office/drawing/2014/main" val="2230496739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2054798453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085502018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2959158874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55086202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086056731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824545017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473343835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994324738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67769251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2674080422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017750150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811910775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283712085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3034512630"/>
                    </a:ext>
                  </a:extLst>
                </a:gridCol>
                <a:gridCol w="895351">
                  <a:extLst>
                    <a:ext uri="{9D8B030D-6E8A-4147-A177-3AD203B41FA5}">
                      <a16:colId xmlns:a16="http://schemas.microsoft.com/office/drawing/2014/main" val="1949084064"/>
                    </a:ext>
                  </a:extLst>
                </a:gridCol>
              </a:tblGrid>
              <a:tr h="64770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N = 3     </a:t>
                      </a:r>
                    </a:p>
                    <a:p>
                      <a:pPr algn="r" latinLnBrk="1"/>
                      <a:endParaRPr lang="en-US" altLang="ko-KR" sz="1500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  <a:p>
                      <a:pPr algn="r" latinLnBrk="1"/>
                      <a:r>
                        <a:rPr lang="en-US" altLang="ko-KR" sz="1500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K = 15</a:t>
                      </a:r>
                      <a:endParaRPr lang="ko-KR" altLang="en-US" sz="1500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6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7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8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9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10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3401652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="1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 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6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7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8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9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10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1222239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="1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="1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6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8700214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="1" baseline="0" dirty="0">
                          <a:solidFill>
                            <a:schemeClr val="bg1"/>
                          </a:solidFill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12</a:t>
                      </a:r>
                      <a:endParaRPr lang="ko-KR" altLang="en-US" sz="2100" b="1" baseline="0" dirty="0">
                        <a:solidFill>
                          <a:schemeClr val="bg1"/>
                        </a:solidFill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4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5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1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2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aseline="0" dirty="0">
                          <a:latin typeface="이사만루체 Medium" panose="00000600000000000000" pitchFamily="2" charset="-127"/>
                          <a:ea typeface="이사만루체 Medium" panose="00000600000000000000" pitchFamily="2" charset="-127"/>
                        </a:rPr>
                        <a:t>3</a:t>
                      </a:r>
                      <a:endParaRPr lang="ko-KR" altLang="en-US" sz="2100" baseline="0" dirty="0">
                        <a:latin typeface="이사만루체 Medium" panose="00000600000000000000" pitchFamily="2" charset="-127"/>
                        <a:ea typeface="이사만루체 Medium" panose="00000600000000000000" pitchFamily="2" charset="-127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557465"/>
                  </a:ext>
                </a:extLst>
              </a:tr>
            </a:tbl>
          </a:graphicData>
        </a:graphic>
      </p:graphicFrame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1F41A83-4DD4-003C-CB3E-FF34B2BEAB5C}"/>
              </a:ext>
            </a:extLst>
          </p:cNvPr>
          <p:cNvCxnSpPr>
            <a:cxnSpLocks/>
          </p:cNvCxnSpPr>
          <p:nvPr/>
        </p:nvCxnSpPr>
        <p:spPr>
          <a:xfrm flipV="1">
            <a:off x="1866766" y="3390900"/>
            <a:ext cx="876434" cy="762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ADE03B4-F352-4D70-E02C-12C065D49CE2}"/>
              </a:ext>
            </a:extLst>
          </p:cNvPr>
          <p:cNvSpPr txBox="1"/>
          <p:nvPr/>
        </p:nvSpPr>
        <p:spPr>
          <a:xfrm>
            <a:off x="9829800" y="2446500"/>
            <a:ext cx="64962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N = </a:t>
            </a:r>
            <a:r>
              <a:rPr lang="ko-KR" altLang="en-US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동전 개수</a:t>
            </a:r>
            <a:r>
              <a:rPr lang="en-US" altLang="ko-KR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   K = </a:t>
            </a:r>
            <a:r>
              <a:rPr lang="ko-KR" altLang="en-US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만들고자 하는 금액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F5BB46-831D-3C3A-AAAE-3065D9556DCA}"/>
              </a:ext>
            </a:extLst>
          </p:cNvPr>
          <p:cNvSpPr txBox="1"/>
          <p:nvPr/>
        </p:nvSpPr>
        <p:spPr>
          <a:xfrm>
            <a:off x="4972176" y="8039100"/>
            <a:ext cx="83436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 err="1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dp</a:t>
            </a:r>
            <a:r>
              <a:rPr lang="en-US" altLang="ko-KR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[K] = </a:t>
            </a:r>
            <a:r>
              <a:rPr lang="en-US" altLang="ko-KR" sz="3000" dirty="0" err="1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Math.min</a:t>
            </a:r>
            <a:r>
              <a:rPr lang="en-US" altLang="ko-KR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([</a:t>
            </a:r>
            <a:r>
              <a:rPr lang="en-US" altLang="ko-KR" sz="3000" dirty="0" err="1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dp</a:t>
            </a:r>
            <a:r>
              <a:rPr lang="en-US" altLang="ko-KR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[K], </a:t>
            </a:r>
            <a:r>
              <a:rPr lang="en-US" altLang="ko-KR" sz="3000" dirty="0" err="1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dp</a:t>
            </a:r>
            <a:r>
              <a:rPr lang="en-US" altLang="ko-KR" sz="30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[K– coin[N]] + 1)</a:t>
            </a:r>
            <a:endParaRPr lang="ko-KR" altLang="en-US" sz="30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5397CC-C7D6-F6B9-170E-CD6725E87795}"/>
              </a:ext>
            </a:extLst>
          </p:cNvPr>
          <p:cNvSpPr txBox="1"/>
          <p:nvPr/>
        </p:nvSpPr>
        <p:spPr>
          <a:xfrm>
            <a:off x="381000" y="4402268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Coin[0] 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C1C5F5-573A-0E53-5CDB-7D8722D725D1}"/>
              </a:ext>
            </a:extLst>
          </p:cNvPr>
          <p:cNvSpPr txBox="1"/>
          <p:nvPr/>
        </p:nvSpPr>
        <p:spPr>
          <a:xfrm>
            <a:off x="381000" y="5382484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Coin[1]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EEAF-D3A6-F18D-2DD7-933D137D2306}"/>
              </a:ext>
            </a:extLst>
          </p:cNvPr>
          <p:cNvSpPr txBox="1"/>
          <p:nvPr/>
        </p:nvSpPr>
        <p:spPr>
          <a:xfrm>
            <a:off x="381000" y="6362700"/>
            <a:ext cx="1304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Coin[2]</a:t>
            </a:r>
            <a:endParaRPr lang="ko-KR" altLang="en-US" sz="25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6122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36700883-CD6A-BEE8-F9B8-B4DED368F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93" y="1790700"/>
            <a:ext cx="18007013" cy="55913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5FCD47F-F577-07FB-B28B-8D36A6CEB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2552700"/>
            <a:ext cx="180594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416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285BEB3-9359-0A87-6F42-6E45BC958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19" y="3086100"/>
            <a:ext cx="17553961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33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266</Words>
  <Application>Microsoft Office PowerPoint</Application>
  <PresentationFormat>사용자 지정</PresentationFormat>
  <Paragraphs>173</Paragraphs>
  <Slides>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맑은 고딕</vt:lpstr>
      <vt:lpstr>이사만루체 Bold</vt:lpstr>
      <vt:lpstr>Arial</vt:lpstr>
      <vt:lpstr>이사만루체 Medium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cp:lastModifiedBy>JH W</cp:lastModifiedBy>
  <cp:revision>9</cp:revision>
  <dcterms:created xsi:type="dcterms:W3CDTF">2006-08-16T00:00:00Z</dcterms:created>
  <dcterms:modified xsi:type="dcterms:W3CDTF">2024-06-24T12:58:03Z</dcterms:modified>
  <dc:identifier>DAGB1QCRRh8</dc:identifier>
</cp:coreProperties>
</file>

<file path=docProps/thumbnail.jpeg>
</file>